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2" r:id="rId6"/>
    <p:sldId id="261" r:id="rId7"/>
    <p:sldId id="266" r:id="rId8"/>
    <p:sldId id="267" r:id="rId9"/>
    <p:sldId id="265" r:id="rId10"/>
    <p:sldId id="271" r:id="rId11"/>
    <p:sldId id="268" r:id="rId12"/>
    <p:sldId id="269" r:id="rId13"/>
    <p:sldId id="270" r:id="rId14"/>
  </p:sldIdLst>
  <p:sldSz cx="9144000" cy="6858000" type="screen4x3"/>
  <p:notesSz cx="6858000" cy="99790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9B11A-4641-4919-9AD3-C3F5F3FE8C80}" type="datetimeFigureOut">
              <a:rPr lang="sv-SE" smtClean="0"/>
              <a:t>2016-02-15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947896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2315-FC15-4A93-929C-0A76F0A798C7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DB80E-6214-4959-B555-7BAEA20620FA}" type="datetimeFigureOut">
              <a:rPr lang="sv-SE" smtClean="0"/>
              <a:pPr/>
              <a:t>2016-02-15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36A2-63AD-4594-8693-BD48E679CC07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4"/>
          </a:xfrm>
        </p:spPr>
        <p:txBody>
          <a:bodyPr>
            <a:normAutofit/>
          </a:bodyPr>
          <a:lstStyle/>
          <a:p>
            <a:r>
              <a:rPr lang="sv-SE" b="1" dirty="0" smtClean="0"/>
              <a:t>BIP</a:t>
            </a:r>
            <a:r>
              <a:rPr lang="sv-SE" dirty="0" smtClean="0"/>
              <a:t> </a:t>
            </a:r>
            <a:br>
              <a:rPr lang="sv-SE" dirty="0" smtClean="0"/>
            </a:br>
            <a:r>
              <a:rPr lang="sv-SE" dirty="0" smtClean="0"/>
              <a:t>i flera system och processer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03648" y="6065912"/>
            <a:ext cx="6400800" cy="792088"/>
          </a:xfrm>
        </p:spPr>
        <p:txBody>
          <a:bodyPr>
            <a:normAutofit/>
          </a:bodyPr>
          <a:lstStyle/>
          <a:p>
            <a:r>
              <a:rPr lang="sv-SE" sz="2400" b="1" dirty="0" smtClean="0">
                <a:solidFill>
                  <a:schemeClr val="tx1"/>
                </a:solidFill>
              </a:rPr>
              <a:t>BIP = B</a:t>
            </a:r>
            <a:r>
              <a:rPr lang="sv-SE" sz="2400" dirty="0" smtClean="0">
                <a:solidFill>
                  <a:schemeClr val="tx1"/>
                </a:solidFill>
              </a:rPr>
              <a:t>uilding </a:t>
            </a:r>
            <a:r>
              <a:rPr lang="sv-SE" sz="2400" b="1" dirty="0" smtClean="0">
                <a:solidFill>
                  <a:schemeClr val="tx1"/>
                </a:solidFill>
              </a:rPr>
              <a:t>I</a:t>
            </a:r>
            <a:r>
              <a:rPr lang="sv-SE" sz="2400" dirty="0" smtClean="0">
                <a:solidFill>
                  <a:schemeClr val="tx1"/>
                </a:solidFill>
              </a:rPr>
              <a:t>nformation </a:t>
            </a:r>
            <a:r>
              <a:rPr lang="sv-SE" sz="2400" b="1" dirty="0" smtClean="0">
                <a:solidFill>
                  <a:schemeClr val="tx1"/>
                </a:solidFill>
              </a:rPr>
              <a:t>P</a:t>
            </a:r>
            <a:r>
              <a:rPr lang="sv-SE" sz="2400" dirty="0" smtClean="0">
                <a:solidFill>
                  <a:schemeClr val="tx1"/>
                </a:solidFill>
              </a:rPr>
              <a:t>roperties</a:t>
            </a:r>
            <a:endParaRPr lang="sv-SE" sz="2400" dirty="0"/>
          </a:p>
        </p:txBody>
      </p:sp>
      <p:sp>
        <p:nvSpPr>
          <p:cNvPr id="4" name="textruta 3"/>
          <p:cNvSpPr txBox="1"/>
          <p:nvPr/>
        </p:nvSpPr>
        <p:spPr>
          <a:xfrm>
            <a:off x="0" y="2204864"/>
            <a:ext cx="9140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Projektering          Kalkyl inköp logistik          Drift och underhåll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395536" y="3501008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>
                <a:solidFill>
                  <a:srgbClr val="FF0000"/>
                </a:solidFill>
              </a:rPr>
              <a:t>BIP QTO </a:t>
            </a:r>
            <a:r>
              <a:rPr lang="sv-SE" sz="2800" dirty="0" smtClean="0"/>
              <a:t>= BIP </a:t>
            </a:r>
            <a:r>
              <a:rPr lang="sv-SE" sz="2800" dirty="0" err="1" smtClean="0"/>
              <a:t>Quantity</a:t>
            </a:r>
            <a:r>
              <a:rPr lang="sv-SE" sz="2800" dirty="0" smtClean="0"/>
              <a:t> </a:t>
            </a:r>
            <a:r>
              <a:rPr lang="sv-SE" sz="2800" dirty="0" err="1" smtClean="0"/>
              <a:t>Take</a:t>
            </a:r>
            <a:r>
              <a:rPr lang="sv-SE" sz="2800" dirty="0" smtClean="0"/>
              <a:t> </a:t>
            </a:r>
            <a:r>
              <a:rPr lang="sv-SE" sz="2800" dirty="0" err="1" smtClean="0"/>
              <a:t>Off</a:t>
            </a:r>
            <a:endParaRPr lang="sv-SE" sz="2800" dirty="0" smtClean="0"/>
          </a:p>
          <a:p>
            <a:r>
              <a:rPr lang="sv-SE" sz="2800" dirty="0" smtClean="0"/>
              <a:t>- Ger kvalitetssäkring av modellen</a:t>
            </a:r>
          </a:p>
          <a:p>
            <a:r>
              <a:rPr lang="sv-SE" sz="2800" dirty="0" smtClean="0"/>
              <a:t>- Hanterar mängder från CAD-system till andra system</a:t>
            </a:r>
            <a:endParaRPr lang="sv-SE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23528" y="476672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 smtClean="0"/>
              <a:t>Analyser i andra system</a:t>
            </a:r>
          </a:p>
          <a:p>
            <a:pPr algn="ctr"/>
            <a:endParaRPr lang="sv-SE" sz="4000" dirty="0" smtClean="0"/>
          </a:p>
          <a:p>
            <a:r>
              <a:rPr lang="sv-SE" sz="2800" dirty="0" smtClean="0"/>
              <a:t>Avancerade analyser kan göras i andra system av IFC-filer </a:t>
            </a:r>
            <a:br>
              <a:rPr lang="sv-SE" sz="2800" dirty="0" smtClean="0"/>
            </a:br>
            <a:r>
              <a:rPr lang="sv-SE" sz="2800" dirty="0" smtClean="0"/>
              <a:t>t.ex. för att hantera komplex information med koppling till 3D-modeller.</a:t>
            </a:r>
          </a:p>
          <a:p>
            <a:endParaRPr lang="sv-SE" sz="2800" dirty="0" smtClean="0"/>
          </a:p>
          <a:p>
            <a:r>
              <a:rPr lang="sv-SE" sz="2800" u="sng" dirty="0" smtClean="0"/>
              <a:t>Exempel</a:t>
            </a:r>
            <a:r>
              <a:rPr lang="sv-SE" sz="2800" dirty="0" smtClean="0"/>
              <a:t> är: </a:t>
            </a:r>
          </a:p>
          <a:p>
            <a:pPr>
              <a:buFontTx/>
              <a:buChar char="-"/>
            </a:pPr>
            <a:r>
              <a:rPr lang="sv-SE" sz="2800" dirty="0" smtClean="0"/>
              <a:t> Solibri Model Checker</a:t>
            </a:r>
          </a:p>
          <a:p>
            <a:pPr>
              <a:buFontTx/>
              <a:buChar char="-"/>
            </a:pPr>
            <a:r>
              <a:rPr lang="sv-SE" sz="2800" dirty="0" smtClean="0"/>
              <a:t> Vico</a:t>
            </a:r>
          </a:p>
          <a:p>
            <a:pPr>
              <a:buFontTx/>
              <a:buChar char="-"/>
            </a:pPr>
            <a:r>
              <a:rPr lang="sv-SE" sz="2800" dirty="0" smtClean="0"/>
              <a:t> Eleco BIM Cloud</a:t>
            </a:r>
          </a:p>
          <a:p>
            <a:pPr>
              <a:buFontTx/>
              <a:buChar char="-"/>
            </a:pPr>
            <a:r>
              <a:rPr lang="sv-SE" sz="2800" dirty="0" smtClean="0"/>
              <a:t> m </a:t>
            </a:r>
            <a:r>
              <a:rPr lang="sv-SE" sz="2800" dirty="0" err="1" smtClean="0"/>
              <a:t>m</a:t>
            </a:r>
            <a:endParaRPr lang="sv-SE" sz="2800" dirty="0" smtClean="0"/>
          </a:p>
          <a:p>
            <a:endParaRPr lang="sv-SE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043225"/>
            <a:ext cx="6048672" cy="5649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ruta 2"/>
          <p:cNvSpPr txBox="1"/>
          <p:nvPr/>
        </p:nvSpPr>
        <p:spPr>
          <a:xfrm>
            <a:off x="0" y="0"/>
            <a:ext cx="8691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err="1" smtClean="0"/>
              <a:t>CSV-filen</a:t>
            </a:r>
            <a:r>
              <a:rPr lang="sv-SE" sz="2800" dirty="0" smtClean="0"/>
              <a:t> från BIP QTO importeras till Excel.</a:t>
            </a:r>
          </a:p>
          <a:p>
            <a:r>
              <a:rPr lang="sv-SE" sz="2800" dirty="0" smtClean="0"/>
              <a:t>Den är en textfil med komma som avgränsare mellan fält.</a:t>
            </a:r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57054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ruta 2"/>
          <p:cNvSpPr txBox="1"/>
          <p:nvPr/>
        </p:nvSpPr>
        <p:spPr>
          <a:xfrm>
            <a:off x="179512" y="332656"/>
            <a:ext cx="6803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Användaren skapar och utformar ett Excelark</a:t>
            </a:r>
            <a:r>
              <a:rPr lang="sv-SE" dirty="0" smtClean="0"/>
              <a:t> </a:t>
            </a:r>
            <a:endParaRPr lang="sv-S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19325"/>
            <a:ext cx="9144000" cy="236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ruta 2"/>
          <p:cNvSpPr txBox="1"/>
          <p:nvPr/>
        </p:nvSpPr>
        <p:spPr>
          <a:xfrm>
            <a:off x="1403648" y="692696"/>
            <a:ext cx="774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Gör analyser, sorteringar, summeringar … </a:t>
            </a:r>
            <a:endParaRPr lang="sv-SE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6"/>
            <a:ext cx="7239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971600" y="5229200"/>
            <a:ext cx="7403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Exportera till andra system för vidare bearbetning</a:t>
            </a:r>
            <a:endParaRPr lang="sv-SE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508104" y="357301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/>
              <a:t>CAD-system</a:t>
            </a:r>
            <a:endParaRPr lang="sv-SE" sz="4000" dirty="0"/>
          </a:p>
        </p:txBody>
      </p:sp>
      <p:sp>
        <p:nvSpPr>
          <p:cNvPr id="8" name="Magnetskiva 7"/>
          <p:cNvSpPr/>
          <p:nvPr/>
        </p:nvSpPr>
        <p:spPr>
          <a:xfrm>
            <a:off x="1043608" y="3140968"/>
            <a:ext cx="1800200" cy="18722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www.bipkoder.se</a:t>
            </a:r>
            <a:endParaRPr lang="sv-SE" dirty="0"/>
          </a:p>
        </p:txBody>
      </p:sp>
      <p:cxnSp>
        <p:nvCxnSpPr>
          <p:cNvPr id="12" name="Rak pil 11"/>
          <p:cNvCxnSpPr/>
          <p:nvPr/>
        </p:nvCxnSpPr>
        <p:spPr>
          <a:xfrm>
            <a:off x="3131840" y="3933056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1177540" y="1196752"/>
            <a:ext cx="67068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Projektören skapar en objektsmodell med</a:t>
            </a:r>
          </a:p>
          <a:p>
            <a:pPr algn="ctr"/>
            <a:r>
              <a:rPr lang="sv-SE" sz="2800" dirty="0" smtClean="0">
                <a:solidFill>
                  <a:srgbClr val="FF0000"/>
                </a:solidFill>
              </a:rPr>
              <a:t>beteckningar och egenskaper </a:t>
            </a:r>
          </a:p>
          <a:p>
            <a:pPr algn="ctr"/>
            <a:r>
              <a:rPr lang="sv-SE" sz="2800" dirty="0" smtClean="0"/>
              <a:t>från BIP  i CAD-systemet</a:t>
            </a:r>
            <a:endParaRPr lang="sv-SE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95536" y="242088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/>
              <a:t>CAD-system</a:t>
            </a:r>
            <a:endParaRPr lang="sv-SE" sz="4000" dirty="0"/>
          </a:p>
        </p:txBody>
      </p:sp>
      <p:sp>
        <p:nvSpPr>
          <p:cNvPr id="3" name="textruta 2"/>
          <p:cNvSpPr txBox="1"/>
          <p:nvPr/>
        </p:nvSpPr>
        <p:spPr>
          <a:xfrm>
            <a:off x="3707904" y="2420888"/>
            <a:ext cx="136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/>
              <a:t>IFC-fil</a:t>
            </a:r>
            <a:endParaRPr lang="sv-SE" sz="4000" dirty="0"/>
          </a:p>
        </p:txBody>
      </p:sp>
      <p:cxnSp>
        <p:nvCxnSpPr>
          <p:cNvPr id="5" name="Rak pil 4"/>
          <p:cNvCxnSpPr/>
          <p:nvPr/>
        </p:nvCxnSpPr>
        <p:spPr>
          <a:xfrm>
            <a:off x="3131840" y="278092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agnetskiva 7"/>
          <p:cNvSpPr/>
          <p:nvPr/>
        </p:nvSpPr>
        <p:spPr>
          <a:xfrm>
            <a:off x="6804248" y="4653136"/>
            <a:ext cx="1800200" cy="18722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 smtClean="0"/>
              <a:t>www.bipkoder.se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140968"/>
            <a:ext cx="2845651" cy="60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789040"/>
            <a:ext cx="2710240" cy="72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ruta 21"/>
          <p:cNvSpPr txBox="1"/>
          <p:nvPr/>
        </p:nvSpPr>
        <p:spPr>
          <a:xfrm>
            <a:off x="1187624" y="692696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Projektören skapar IFC-filer ur objektsmodellen och kontrollerar dessa mot BIP med </a:t>
            </a:r>
          </a:p>
          <a:p>
            <a:pPr algn="ctr"/>
            <a:r>
              <a:rPr lang="sv-SE" sz="2800" dirty="0" smtClean="0">
                <a:solidFill>
                  <a:srgbClr val="FF0000"/>
                </a:solidFill>
              </a:rPr>
              <a:t>BIP QTO </a:t>
            </a:r>
            <a:r>
              <a:rPr lang="sv-SE" sz="2400" dirty="0" smtClean="0"/>
              <a:t>= BIP </a:t>
            </a:r>
            <a:r>
              <a:rPr lang="sv-SE" sz="2400" dirty="0" err="1" smtClean="0"/>
              <a:t>Quantity</a:t>
            </a:r>
            <a:r>
              <a:rPr lang="sv-SE" sz="2400" dirty="0" smtClean="0"/>
              <a:t> </a:t>
            </a:r>
            <a:r>
              <a:rPr lang="sv-SE" sz="2400" dirty="0" err="1"/>
              <a:t>T</a:t>
            </a:r>
            <a:r>
              <a:rPr lang="sv-SE" sz="2400" dirty="0" err="1" smtClean="0"/>
              <a:t>ake</a:t>
            </a:r>
            <a:r>
              <a:rPr lang="sv-SE" sz="2400" dirty="0" smtClean="0"/>
              <a:t> </a:t>
            </a:r>
            <a:r>
              <a:rPr lang="sv-SE" sz="2400" dirty="0" err="1" smtClean="0"/>
              <a:t>Off</a:t>
            </a:r>
            <a:endParaRPr lang="sv-SE" sz="2400" dirty="0"/>
          </a:p>
        </p:txBody>
      </p:sp>
      <p:sp>
        <p:nvSpPr>
          <p:cNvPr id="23" name="textruta 22"/>
          <p:cNvSpPr txBox="1"/>
          <p:nvPr/>
        </p:nvSpPr>
        <p:spPr>
          <a:xfrm>
            <a:off x="3491880" y="5301208"/>
            <a:ext cx="2099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>
                <a:solidFill>
                  <a:srgbClr val="FF0000"/>
                </a:solidFill>
              </a:rPr>
              <a:t>BIP QTO</a:t>
            </a:r>
            <a:endParaRPr lang="sv-SE" sz="4000" dirty="0">
              <a:solidFill>
                <a:srgbClr val="FF0000"/>
              </a:solidFill>
            </a:endParaRPr>
          </a:p>
        </p:txBody>
      </p:sp>
      <p:cxnSp>
        <p:nvCxnSpPr>
          <p:cNvPr id="25" name="Rak pil 24"/>
          <p:cNvCxnSpPr/>
          <p:nvPr/>
        </p:nvCxnSpPr>
        <p:spPr>
          <a:xfrm>
            <a:off x="4499992" y="46531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pil 26"/>
          <p:cNvCxnSpPr>
            <a:stCxn id="23" idx="3"/>
          </p:cNvCxnSpPr>
          <p:nvPr/>
        </p:nvCxnSpPr>
        <p:spPr>
          <a:xfrm>
            <a:off x="5591062" y="5655151"/>
            <a:ext cx="781138" cy="6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9144000" cy="3240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2821239" y="404664"/>
            <a:ext cx="371351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2800" dirty="0" smtClean="0"/>
              <a:t>Använd Google </a:t>
            </a:r>
            <a:r>
              <a:rPr lang="sv-SE" sz="2800" dirty="0" err="1" smtClean="0"/>
              <a:t>Chrome</a:t>
            </a:r>
            <a:r>
              <a:rPr lang="sv-SE" sz="2800" dirty="0" smtClean="0"/>
              <a:t> </a:t>
            </a:r>
          </a:p>
          <a:p>
            <a:pPr algn="ctr"/>
            <a:endParaRPr lang="sv-SE" sz="2800" dirty="0"/>
          </a:p>
          <a:p>
            <a:pPr algn="ctr"/>
            <a:endParaRPr lang="sv-SE" sz="2800" dirty="0" smtClean="0"/>
          </a:p>
          <a:p>
            <a:pPr algn="ctr"/>
            <a:r>
              <a:rPr lang="sv-SE" sz="2800" dirty="0" smtClean="0"/>
              <a:t>för att öppna </a:t>
            </a:r>
          </a:p>
          <a:p>
            <a:pPr algn="ctr"/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908720"/>
            <a:ext cx="14573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276872"/>
            <a:ext cx="294303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62769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ruta 2"/>
          <p:cNvSpPr txBox="1"/>
          <p:nvPr/>
        </p:nvSpPr>
        <p:spPr>
          <a:xfrm>
            <a:off x="323528" y="764704"/>
            <a:ext cx="8578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Ange vilka egenskaper som skall vara med </a:t>
            </a:r>
            <a:endParaRPr lang="sv-SE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5661248"/>
            <a:ext cx="3655690" cy="79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1619672" y="5733256"/>
            <a:ext cx="1062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Välj fil</a:t>
            </a:r>
            <a:endParaRPr lang="sv-SE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251520" y="2606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BIP QTO visar hur många av kraven som uppfyllts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5327873" cy="332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ruta 4"/>
          <p:cNvSpPr txBox="1"/>
          <p:nvPr/>
        </p:nvSpPr>
        <p:spPr>
          <a:xfrm>
            <a:off x="251520" y="5157192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’Visa tabell’ för kontroll av informationen i IFC-filen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4000" cy="215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429000"/>
            <a:ext cx="9144000" cy="301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ruta 3"/>
          <p:cNvSpPr txBox="1"/>
          <p:nvPr/>
        </p:nvSpPr>
        <p:spPr>
          <a:xfrm>
            <a:off x="0" y="2924944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BIP QTO markerar de rader där kraven inte uppfyllts: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0" y="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BIP QTO skapar en tabell: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4000" cy="215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ruta 3"/>
          <p:cNvSpPr txBox="1"/>
          <p:nvPr/>
        </p:nvSpPr>
        <p:spPr>
          <a:xfrm>
            <a:off x="0" y="4581128"/>
            <a:ext cx="86409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 smtClean="0"/>
              <a:t>Projektören kompletterar vid behov objektsmodellen i CAD-systemet.</a:t>
            </a:r>
          </a:p>
          <a:p>
            <a:pPr algn="ctr"/>
            <a:r>
              <a:rPr lang="sv-SE" sz="2800" dirty="0" smtClean="0"/>
              <a:t>Ev. ny kontroll verifierar att kraven uppfylls.</a:t>
            </a:r>
            <a:br>
              <a:rPr lang="sv-SE" sz="2800" dirty="0" smtClean="0"/>
            </a:br>
            <a:r>
              <a:rPr lang="sv-SE" sz="4000" b="1" dirty="0" smtClean="0">
                <a:solidFill>
                  <a:srgbClr val="FF0000"/>
                </a:solidFill>
              </a:rPr>
              <a:t>IFC-filen kan nu användas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0" y="54868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Tabellen kan analyseras på olika sätt</a:t>
            </a:r>
          </a:p>
          <a:p>
            <a:r>
              <a:rPr lang="sv-SE" sz="2800" dirty="0" smtClean="0"/>
              <a:t>		En </a:t>
            </a:r>
            <a:r>
              <a:rPr lang="sv-SE" sz="2800" dirty="0" err="1" smtClean="0"/>
              <a:t>CSV-fil</a:t>
            </a:r>
            <a:r>
              <a:rPr lang="sv-SE" sz="2800" dirty="0" smtClean="0"/>
              <a:t> kan importeras till Excel</a:t>
            </a:r>
          </a:p>
        </p:txBody>
      </p:sp>
      <p:cxnSp>
        <p:nvCxnSpPr>
          <p:cNvPr id="7" name="Rak pil 6"/>
          <p:cNvCxnSpPr/>
          <p:nvPr/>
        </p:nvCxnSpPr>
        <p:spPr>
          <a:xfrm>
            <a:off x="2267744" y="1412776"/>
            <a:ext cx="0" cy="13681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 7"/>
          <p:cNvCxnSpPr/>
          <p:nvPr/>
        </p:nvCxnSpPr>
        <p:spPr>
          <a:xfrm>
            <a:off x="1187624" y="980728"/>
            <a:ext cx="0" cy="172819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39552" y="357301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/>
              <a:t>CAD-system</a:t>
            </a:r>
            <a:endParaRPr lang="sv-SE" sz="4000" dirty="0"/>
          </a:p>
        </p:txBody>
      </p:sp>
      <p:sp>
        <p:nvSpPr>
          <p:cNvPr id="3" name="textruta 2"/>
          <p:cNvSpPr txBox="1"/>
          <p:nvPr/>
        </p:nvSpPr>
        <p:spPr>
          <a:xfrm>
            <a:off x="3851920" y="3573016"/>
            <a:ext cx="136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/>
              <a:t>IFC-fil</a:t>
            </a:r>
            <a:endParaRPr lang="sv-SE" sz="4000" dirty="0"/>
          </a:p>
        </p:txBody>
      </p:sp>
      <p:cxnSp>
        <p:nvCxnSpPr>
          <p:cNvPr id="5" name="Rak pil 4"/>
          <p:cNvCxnSpPr/>
          <p:nvPr/>
        </p:nvCxnSpPr>
        <p:spPr>
          <a:xfrm>
            <a:off x="3275856" y="393305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ruta 21"/>
          <p:cNvSpPr txBox="1"/>
          <p:nvPr/>
        </p:nvSpPr>
        <p:spPr>
          <a:xfrm>
            <a:off x="1187624" y="188640"/>
            <a:ext cx="69847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En </a:t>
            </a:r>
            <a:r>
              <a:rPr lang="sv-SE" sz="2800" dirty="0" smtClean="0">
                <a:solidFill>
                  <a:srgbClr val="FF0000"/>
                </a:solidFill>
              </a:rPr>
              <a:t>kvalitetssäkrad IFC-fil </a:t>
            </a:r>
            <a:r>
              <a:rPr lang="sv-SE" sz="2800" dirty="0" smtClean="0"/>
              <a:t>kan användas</a:t>
            </a:r>
          </a:p>
          <a:p>
            <a:pPr lvl="1">
              <a:buFont typeface="Arial" pitchFamily="34" charset="0"/>
              <a:buChar char="•"/>
            </a:pPr>
            <a:r>
              <a:rPr lang="sv-SE" sz="2800" dirty="0" smtClean="0"/>
              <a:t>Som indata till andra system</a:t>
            </a:r>
          </a:p>
          <a:p>
            <a:pPr lvl="1">
              <a:buFont typeface="Arial" pitchFamily="34" charset="0"/>
              <a:buChar char="•"/>
            </a:pPr>
            <a:r>
              <a:rPr lang="sv-SE" sz="2800" dirty="0" smtClean="0"/>
              <a:t>För att skapa Excelark via BIP QTO för egna       analyser eller indata till andra system</a:t>
            </a:r>
          </a:p>
          <a:p>
            <a:pPr algn="ctr"/>
            <a:endParaRPr lang="sv-SE" sz="2400" dirty="0"/>
          </a:p>
        </p:txBody>
      </p:sp>
      <p:sp>
        <p:nvSpPr>
          <p:cNvPr id="23" name="textruta 22"/>
          <p:cNvSpPr txBox="1"/>
          <p:nvPr/>
        </p:nvSpPr>
        <p:spPr>
          <a:xfrm>
            <a:off x="683568" y="450912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 smtClean="0">
                <a:solidFill>
                  <a:srgbClr val="FF0000"/>
                </a:solidFill>
              </a:rPr>
              <a:t>BIP QTO</a:t>
            </a:r>
            <a:endParaRPr lang="sv-SE" sz="4000" dirty="0">
              <a:solidFill>
                <a:srgbClr val="FF0000"/>
              </a:solidFill>
            </a:endParaRPr>
          </a:p>
        </p:txBody>
      </p:sp>
      <p:cxnSp>
        <p:nvCxnSpPr>
          <p:cNvPr id="15" name="Rak pil 14"/>
          <p:cNvCxnSpPr/>
          <p:nvPr/>
        </p:nvCxnSpPr>
        <p:spPr>
          <a:xfrm>
            <a:off x="3275856" y="479715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ruta 15"/>
          <p:cNvSpPr txBox="1"/>
          <p:nvPr/>
        </p:nvSpPr>
        <p:spPr>
          <a:xfrm>
            <a:off x="3851920" y="4365104"/>
            <a:ext cx="18915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/>
              <a:t>Excelark</a:t>
            </a:r>
            <a:endParaRPr lang="sv-SE" sz="4000" dirty="0"/>
          </a:p>
        </p:txBody>
      </p:sp>
      <p:sp>
        <p:nvSpPr>
          <p:cNvPr id="17" name="textruta 16"/>
          <p:cNvSpPr txBox="1"/>
          <p:nvPr/>
        </p:nvSpPr>
        <p:spPr>
          <a:xfrm>
            <a:off x="6517832" y="2996952"/>
            <a:ext cx="26261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Produktions- </a:t>
            </a:r>
          </a:p>
          <a:p>
            <a:r>
              <a:rPr lang="sv-SE" sz="2800" dirty="0" smtClean="0"/>
              <a:t>och förvaltnings-</a:t>
            </a:r>
            <a:br>
              <a:rPr lang="sv-SE" sz="2800" dirty="0" smtClean="0"/>
            </a:br>
            <a:r>
              <a:rPr lang="sv-SE" sz="2800" dirty="0" smtClean="0"/>
              <a:t>system</a:t>
            </a:r>
            <a:endParaRPr lang="sv-SE" sz="2800" dirty="0"/>
          </a:p>
        </p:txBody>
      </p:sp>
      <p:sp>
        <p:nvSpPr>
          <p:cNvPr id="18" name="textruta 17"/>
          <p:cNvSpPr txBox="1"/>
          <p:nvPr/>
        </p:nvSpPr>
        <p:spPr>
          <a:xfrm>
            <a:off x="6516216" y="5085184"/>
            <a:ext cx="1438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Analyser</a:t>
            </a:r>
            <a:endParaRPr lang="sv-SE" sz="2800" dirty="0"/>
          </a:p>
        </p:txBody>
      </p:sp>
      <p:cxnSp>
        <p:nvCxnSpPr>
          <p:cNvPr id="20" name="Rak pil 19"/>
          <p:cNvCxnSpPr/>
          <p:nvPr/>
        </p:nvCxnSpPr>
        <p:spPr>
          <a:xfrm flipV="1">
            <a:off x="5868144" y="3717032"/>
            <a:ext cx="57606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pil 23"/>
          <p:cNvCxnSpPr/>
          <p:nvPr/>
        </p:nvCxnSpPr>
        <p:spPr>
          <a:xfrm flipV="1">
            <a:off x="5868144" y="3933056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pil 27"/>
          <p:cNvCxnSpPr>
            <a:endCxn id="18" idx="1"/>
          </p:cNvCxnSpPr>
          <p:nvPr/>
        </p:nvCxnSpPr>
        <p:spPr>
          <a:xfrm>
            <a:off x="5868144" y="4725144"/>
            <a:ext cx="648072" cy="621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pil 18"/>
          <p:cNvCxnSpPr/>
          <p:nvPr/>
        </p:nvCxnSpPr>
        <p:spPr>
          <a:xfrm flipH="1">
            <a:off x="2627784" y="4149080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229</Words>
  <Application>Microsoft Office PowerPoint</Application>
  <PresentationFormat>Bildspel på skärmen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BIP  i flera system och processer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carl-erik</dc:creator>
  <cp:lastModifiedBy>carl-erik</cp:lastModifiedBy>
  <cp:revision>28</cp:revision>
  <dcterms:created xsi:type="dcterms:W3CDTF">2016-02-10T08:58:45Z</dcterms:created>
  <dcterms:modified xsi:type="dcterms:W3CDTF">2016-02-15T15:54:52Z</dcterms:modified>
</cp:coreProperties>
</file>